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4"/>
  </p:notesMasterIdLst>
  <p:sldIdLst>
    <p:sldId id="426" r:id="rId2"/>
    <p:sldId id="433" r:id="rId3"/>
    <p:sldId id="427" r:id="rId4"/>
    <p:sldId id="428" r:id="rId5"/>
    <p:sldId id="429" r:id="rId6"/>
    <p:sldId id="470" r:id="rId7"/>
    <p:sldId id="473" r:id="rId8"/>
    <p:sldId id="466" r:id="rId9"/>
    <p:sldId id="472" r:id="rId10"/>
    <p:sldId id="474" r:id="rId11"/>
    <p:sldId id="475" r:id="rId12"/>
    <p:sldId id="434" r:id="rId13"/>
  </p:sldIdLst>
  <p:sldSz cx="9144000" cy="5143500" type="screen16x9"/>
  <p:notesSz cx="6858000" cy="9144000"/>
  <p:embeddedFontLst>
    <p:embeddedFont>
      <p:font typeface="Orly's Font 2" panose="020B0604020202020204" charset="0"/>
      <p:regular r:id="rId15"/>
    </p:embeddedFont>
    <p:embeddedFont>
      <p:font typeface="Calibri" panose="020F0502020204030204" pitchFamily="34"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2" autoAdjust="0"/>
    <p:restoredTop sz="92841" autoAdjust="0"/>
  </p:normalViewPr>
  <p:slideViewPr>
    <p:cSldViewPr>
      <p:cViewPr>
        <p:scale>
          <a:sx n="94" d="100"/>
          <a:sy n="9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pPr/>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pPr/>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 caught a</a:t>
            </a:r>
            <a:r>
              <a:rPr lang="en-US" baseline="0" dirty="0" smtClean="0"/>
              <a:t> fish that was as long as 10 milk cartons! Why don’t any of my friends believe me? How do you know if an estimate for a length is reasonable?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wonder no one believed I caught a fish that was about 10 milk cartons long! Wow!</a:t>
            </a:r>
            <a:r>
              <a:rPr lang="en-US" baseline="0" dirty="0" smtClean="0"/>
              <a:t> </a:t>
            </a:r>
            <a:r>
              <a:rPr lang="en-US" dirty="0" smtClean="0"/>
              <a:t>10 is off the charts! A more reasonable estimate would have been about 1 milk carton long.</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10</a:t>
            </a:fld>
            <a:endParaRPr lang="en-US"/>
          </a:p>
        </p:txBody>
      </p:sp>
    </p:spTree>
    <p:extLst>
      <p:ext uri="{BB962C8B-B14F-4D97-AF65-F5344CB8AC3E}">
        <p14:creationId xmlns:p14="http://schemas.microsoft.com/office/powerpoint/2010/main" val="2388652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wonder no one believed I caught a fish that was about 10 milk cartons long! A more reasonable estimate would have been about 1 milk carton long.</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11</a:t>
            </a:fld>
            <a:endParaRPr lang="en-US"/>
          </a:p>
        </p:txBody>
      </p:sp>
    </p:spTree>
    <p:extLst>
      <p:ext uri="{BB962C8B-B14F-4D97-AF65-F5344CB8AC3E}">
        <p14:creationId xmlns:p14="http://schemas.microsoft.com/office/powerpoint/2010/main" val="2388652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have learned how to decide if an estimate for a length is reasonable by comparing two objects.</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12</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decide if an estimate for a length is reasonable by comparing two objects.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what an estimate is-</a:t>
            </a:r>
            <a:r>
              <a:rPr lang="en-US" baseline="0" dirty="0" smtClean="0"/>
              <a:t> a close guess that doesn’t have to be exact, a smart or educated guess based on information, and makes sense.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 common misunderstanding is thinking that your first estimate has to be right. It’s a more useful skill to change your estimate as you gather more information. When I thought about other objects I have measured, I realized that this crayon is much closer to 3 inches than 3 feet. It’s okay to change your estimate at any time in the process.</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When you are trying to decide if an</a:t>
            </a:r>
            <a:r>
              <a:rPr lang="en-US" baseline="0" dirty="0" smtClean="0"/>
              <a:t> estimate is reasonable, picture in your mind the object with the length you want to estimate. I want to know how about long the front edge of this tent is.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a:t>
            </a:r>
            <a:r>
              <a:rPr lang="en-US" baseline="0" dirty="0" smtClean="0"/>
              <a:t> picture in your mind another object, like this stamp. Make a first estimate. I’ll say maybe the front edge of the tent is about 20 stamps long.</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6</a:t>
            </a:fld>
            <a:endParaRPr lang="en-US"/>
          </a:p>
        </p:txBody>
      </p:sp>
    </p:spTree>
    <p:extLst>
      <p:ext uri="{BB962C8B-B14F-4D97-AF65-F5344CB8AC3E}">
        <p14:creationId xmlns:p14="http://schemas.microsoft.com/office/powerpoint/2010/main" val="2802609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Then picture it next to the another objects or objects, like this stamp. Ask yourself, “Does my mental</a:t>
            </a:r>
            <a:r>
              <a:rPr lang="en-US" baseline="0" dirty="0" smtClean="0"/>
              <a:t> picture make sense?” In this example, it really doesn’t because the stamp is way too small to use for determining the length. It would really look more like this, but even smaller. 20 stamps was not a reasonable estimate for the length of the front of the tent.</a:t>
            </a:r>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7</a:t>
            </a:fld>
            <a:endParaRPr lang="en-US"/>
          </a:p>
        </p:txBody>
      </p:sp>
    </p:spTree>
    <p:extLst>
      <p:ext uri="{BB962C8B-B14F-4D97-AF65-F5344CB8AC3E}">
        <p14:creationId xmlns:p14="http://schemas.microsoft.com/office/powerpoint/2010/main" val="3888216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Revise your estimate- change it because you have more information. I think the front of the tent would be more like 200 stamps</a:t>
            </a:r>
            <a:r>
              <a:rPr lang="en-US" baseline="0" dirty="0" smtClean="0"/>
              <a:t> long, so I’m also going to change the object I’m using to compare. I’ll choose a bat, because it’s bigger than the stamp but smaller than the tent.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8</a:t>
            </a:fld>
            <a:endParaRPr lang="en-US"/>
          </a:p>
        </p:txBody>
      </p:sp>
    </p:spTree>
    <p:extLst>
      <p:ext uri="{BB962C8B-B14F-4D97-AF65-F5344CB8AC3E}">
        <p14:creationId xmlns:p14="http://schemas.microsoft.com/office/powerpoint/2010/main" val="3888216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a:t>
            </a:r>
            <a:r>
              <a:rPr lang="en-US" baseline="0" dirty="0" smtClean="0"/>
              <a:t> about it- would 5 school buses be a reasonable estimate for the length of a dictionary? It sounds silly, but how about 5 crayons for the dictionary. That would be more reasonable.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pPr/>
              <a:t>9</a:t>
            </a:fld>
            <a:endParaRPr lang="en-US"/>
          </a:p>
        </p:txBody>
      </p:sp>
    </p:spTree>
    <p:extLst>
      <p:ext uri="{BB962C8B-B14F-4D97-AF65-F5344CB8AC3E}">
        <p14:creationId xmlns:p14="http://schemas.microsoft.com/office/powerpoint/2010/main" val="3298006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3">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571500" y="1234440"/>
            <a:ext cx="3771900" cy="3497580"/>
          </a:xfrm>
        </p:spPr>
        <p:txBody>
          <a:bodyPr/>
          <a:lstStyle>
            <a:lvl1pPr marL="0" indent="0">
              <a:buNone/>
              <a:defRPr/>
            </a:lvl1pPr>
          </a:lstStyle>
          <a:p>
            <a:r>
              <a:rPr lang="en-US" dirty="0" smtClean="0"/>
              <a:t>Insert Picture/Visual Here</a:t>
            </a:r>
            <a:endParaRPr lang="en-US" dirty="0"/>
          </a:p>
        </p:txBody>
      </p:sp>
      <p:sp>
        <p:nvSpPr>
          <p:cNvPr id="6" name="Text Placeholder 5"/>
          <p:cNvSpPr>
            <a:spLocks noGrp="1"/>
          </p:cNvSpPr>
          <p:nvPr>
            <p:ph type="body" sz="quarter" idx="11"/>
          </p:nvPr>
        </p:nvSpPr>
        <p:spPr>
          <a:xfrm>
            <a:off x="571500" y="308610"/>
            <a:ext cx="8001000" cy="720090"/>
          </a:xfrm>
        </p:spPr>
        <p:txBody>
          <a:bodyPr/>
          <a:lstStyle>
            <a:lvl1pPr marL="0" indent="0">
              <a:buNone/>
              <a:defRPr baseline="0"/>
            </a:lvl1pPr>
          </a:lstStyle>
          <a:p>
            <a:pPr lvl="0"/>
            <a:endParaRPr lang="en-US" dirty="0"/>
          </a:p>
        </p:txBody>
      </p:sp>
      <p:sp>
        <p:nvSpPr>
          <p:cNvPr id="13" name="Text Placeholder 3"/>
          <p:cNvSpPr>
            <a:spLocks noGrp="1"/>
          </p:cNvSpPr>
          <p:nvPr>
            <p:ph type="body" sz="quarter" idx="12"/>
          </p:nvPr>
        </p:nvSpPr>
        <p:spPr>
          <a:xfrm>
            <a:off x="4686300" y="1234440"/>
            <a:ext cx="4114800" cy="1028700"/>
          </a:xfrm>
        </p:spPr>
        <p:txBody>
          <a:bodyPr/>
          <a:lstStyle>
            <a:lvl1pPr marL="0" indent="0">
              <a:buNone/>
              <a:defRPr>
                <a:solidFill>
                  <a:schemeClr val="accent1"/>
                </a:solidFill>
              </a:defRPr>
            </a:lvl1pPr>
          </a:lstStyle>
          <a:p>
            <a:r>
              <a:rPr lang="en-US" sz="2400" dirty="0" smtClean="0"/>
              <a:t>You can use this box for text</a:t>
            </a:r>
            <a:endParaRPr lang="en-US" sz="2400" dirty="0"/>
          </a:p>
        </p:txBody>
      </p:sp>
      <p:sp>
        <p:nvSpPr>
          <p:cNvPr id="14" name="Text Placeholder 4"/>
          <p:cNvSpPr>
            <a:spLocks noGrp="1"/>
          </p:cNvSpPr>
          <p:nvPr>
            <p:ph type="body" sz="quarter" idx="13"/>
          </p:nvPr>
        </p:nvSpPr>
        <p:spPr>
          <a:xfrm>
            <a:off x="4686300" y="2366010"/>
            <a:ext cx="4114800" cy="1028700"/>
          </a:xfrm>
        </p:spPr>
        <p:txBody>
          <a:bodyPr/>
          <a:lstStyle>
            <a:lvl1pPr marL="0" indent="0">
              <a:buNone/>
              <a:defRPr>
                <a:solidFill>
                  <a:schemeClr val="accent5"/>
                </a:solidFill>
              </a:defRPr>
            </a:lvl1pPr>
          </a:lstStyle>
          <a:p>
            <a:r>
              <a:rPr lang="en-US" sz="2400" dirty="0" smtClean="0"/>
              <a:t>Or this box</a:t>
            </a:r>
            <a:endParaRPr lang="en-US" sz="2400" dirty="0"/>
          </a:p>
        </p:txBody>
      </p:sp>
      <p:sp>
        <p:nvSpPr>
          <p:cNvPr id="15" name="Text Placeholder 5"/>
          <p:cNvSpPr>
            <a:spLocks noGrp="1"/>
          </p:cNvSpPr>
          <p:nvPr>
            <p:ph type="body" sz="quarter" idx="14"/>
          </p:nvPr>
        </p:nvSpPr>
        <p:spPr>
          <a:xfrm>
            <a:off x="4686300" y="3497580"/>
            <a:ext cx="4114800" cy="1028700"/>
          </a:xfrm>
        </p:spPr>
        <p:txBody>
          <a:bodyPr/>
          <a:lstStyle>
            <a:lvl1pPr marL="0" indent="0">
              <a:buNone/>
              <a:defRPr>
                <a:solidFill>
                  <a:schemeClr val="accent3"/>
                </a:solidFill>
              </a:defRPr>
            </a:lvl1pPr>
          </a:lstStyle>
          <a:p>
            <a:r>
              <a:rPr lang="en-US" sz="2400" dirty="0" smtClean="0"/>
              <a:t>Or this box.  Move them around, if necessary. Or just delete.</a:t>
            </a:r>
            <a:endParaRPr lang="en-US" sz="2400" dirty="0"/>
          </a:p>
        </p:txBody>
      </p:sp>
    </p:spTree>
    <p:extLst>
      <p:ext uri="{BB962C8B-B14F-4D97-AF65-F5344CB8AC3E}">
        <p14:creationId xmlns:p14="http://schemas.microsoft.com/office/powerpoint/2010/main" val="27133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4">
    <p:spTree>
      <p:nvGrpSpPr>
        <p:cNvPr id="1" name=""/>
        <p:cNvGrpSpPr/>
        <p:nvPr/>
      </p:nvGrpSpPr>
      <p:grpSpPr>
        <a:xfrm>
          <a:off x="0" y="0"/>
          <a:ext cx="0" cy="0"/>
          <a:chOff x="0" y="0"/>
          <a:chExt cx="0" cy="0"/>
        </a:xfrm>
      </p:grpSpPr>
      <p:sp>
        <p:nvSpPr>
          <p:cNvPr id="2" name="Rectangle 1"/>
          <p:cNvSpPr/>
          <p:nvPr userDrawn="1"/>
        </p:nvSpPr>
        <p:spPr>
          <a:xfrm>
            <a:off x="571500" y="308610"/>
            <a:ext cx="4914900" cy="41148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Text Placeholder 5"/>
          <p:cNvSpPr>
            <a:spLocks noGrp="1"/>
          </p:cNvSpPr>
          <p:nvPr>
            <p:ph type="body" sz="quarter" idx="11"/>
          </p:nvPr>
        </p:nvSpPr>
        <p:spPr>
          <a:xfrm>
            <a:off x="571500" y="308610"/>
            <a:ext cx="8001000" cy="411480"/>
          </a:xfrm>
        </p:spPr>
        <p:txBody>
          <a:bodyPr/>
          <a:lstStyle>
            <a:lvl1pPr marL="0" indent="0">
              <a:buNone/>
              <a:defRPr baseline="0"/>
            </a:lvl1pPr>
          </a:lstStyle>
          <a:p>
            <a:pPr lvl="0"/>
            <a:endParaRPr lang="en-US" dirty="0"/>
          </a:p>
        </p:txBody>
      </p:sp>
      <p:sp>
        <p:nvSpPr>
          <p:cNvPr id="11" name="Picture Placeholder 3"/>
          <p:cNvSpPr>
            <a:spLocks noGrp="1"/>
          </p:cNvSpPr>
          <p:nvPr>
            <p:ph type="pic" sz="quarter" idx="10" hasCustomPrompt="1"/>
          </p:nvPr>
        </p:nvSpPr>
        <p:spPr>
          <a:xfrm>
            <a:off x="685800" y="1028700"/>
            <a:ext cx="3771900" cy="3600450"/>
          </a:xfrm>
        </p:spPr>
        <p:txBody>
          <a:bodyPr/>
          <a:lstStyle>
            <a:lvl1pPr marL="0" indent="0">
              <a:buNone/>
              <a:defRPr/>
            </a:lvl1pPr>
          </a:lstStyle>
          <a:p>
            <a:r>
              <a:rPr lang="en-US" dirty="0" smtClean="0"/>
              <a:t>Insert Picture/Visual Here</a:t>
            </a:r>
            <a:endParaRPr lang="en-US" dirty="0"/>
          </a:p>
        </p:txBody>
      </p:sp>
      <p:sp>
        <p:nvSpPr>
          <p:cNvPr id="8" name="Text Placeholder 3"/>
          <p:cNvSpPr>
            <a:spLocks noGrp="1"/>
          </p:cNvSpPr>
          <p:nvPr>
            <p:ph type="body" sz="quarter" idx="12"/>
          </p:nvPr>
        </p:nvSpPr>
        <p:spPr>
          <a:xfrm>
            <a:off x="4686300" y="1234440"/>
            <a:ext cx="4114800" cy="1028700"/>
          </a:xfrm>
        </p:spPr>
        <p:txBody>
          <a:bodyPr/>
          <a:lstStyle>
            <a:lvl1pPr marL="0" indent="0">
              <a:buNone/>
              <a:defRPr>
                <a:solidFill>
                  <a:schemeClr val="accent1"/>
                </a:solidFill>
              </a:defRPr>
            </a:lvl1pPr>
          </a:lstStyle>
          <a:p>
            <a:r>
              <a:rPr lang="en-US" sz="2400" dirty="0" smtClean="0"/>
              <a:t>You can use this box for text</a:t>
            </a:r>
            <a:endParaRPr lang="en-US" sz="2400" dirty="0"/>
          </a:p>
        </p:txBody>
      </p:sp>
      <p:sp>
        <p:nvSpPr>
          <p:cNvPr id="9" name="Text Placeholder 4"/>
          <p:cNvSpPr>
            <a:spLocks noGrp="1"/>
          </p:cNvSpPr>
          <p:nvPr>
            <p:ph type="body" sz="quarter" idx="13"/>
          </p:nvPr>
        </p:nvSpPr>
        <p:spPr>
          <a:xfrm>
            <a:off x="4686300" y="2366010"/>
            <a:ext cx="4114800" cy="1028700"/>
          </a:xfrm>
        </p:spPr>
        <p:txBody>
          <a:bodyPr/>
          <a:lstStyle>
            <a:lvl1pPr marL="0" indent="0">
              <a:buNone/>
              <a:defRPr>
                <a:solidFill>
                  <a:schemeClr val="accent5"/>
                </a:solidFill>
              </a:defRPr>
            </a:lvl1pPr>
          </a:lstStyle>
          <a:p>
            <a:r>
              <a:rPr lang="en-US" sz="2400" dirty="0" smtClean="0"/>
              <a:t>Or this box</a:t>
            </a:r>
            <a:endParaRPr lang="en-US" sz="2400" dirty="0"/>
          </a:p>
        </p:txBody>
      </p:sp>
      <p:sp>
        <p:nvSpPr>
          <p:cNvPr id="10" name="Text Placeholder 5"/>
          <p:cNvSpPr>
            <a:spLocks noGrp="1"/>
          </p:cNvSpPr>
          <p:nvPr>
            <p:ph type="body" sz="quarter" idx="14"/>
          </p:nvPr>
        </p:nvSpPr>
        <p:spPr>
          <a:xfrm>
            <a:off x="4686300" y="3497580"/>
            <a:ext cx="4114800" cy="1028700"/>
          </a:xfrm>
        </p:spPr>
        <p:txBody>
          <a:bodyPr/>
          <a:lstStyle>
            <a:lvl1pPr marL="0" indent="0">
              <a:buNone/>
              <a:defRPr>
                <a:solidFill>
                  <a:schemeClr val="accent3"/>
                </a:solidFill>
              </a:defRPr>
            </a:lvl1pPr>
          </a:lstStyle>
          <a:p>
            <a:r>
              <a:rPr lang="en-US" sz="2400" dirty="0" smtClean="0"/>
              <a:t>Or this box.  Move them around, if necessary. Or just delete.</a:t>
            </a:r>
            <a:endParaRPr lang="en-US" sz="2400" dirty="0"/>
          </a:p>
        </p:txBody>
      </p:sp>
    </p:spTree>
    <p:extLst>
      <p:ext uri="{BB962C8B-B14F-4D97-AF65-F5344CB8AC3E}">
        <p14:creationId xmlns:p14="http://schemas.microsoft.com/office/powerpoint/2010/main" val="2227133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bui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109539"/>
            <a:ext cx="7696200" cy="373856"/>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277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42900" y="205740"/>
            <a:ext cx="3086100" cy="617220"/>
            <a:chOff x="457200" y="228600"/>
            <a:chExt cx="3086100" cy="685800"/>
          </a:xfrm>
        </p:grpSpPr>
        <p:sp>
          <p:nvSpPr>
            <p:cNvPr id="4" name="Text Placeholder 1"/>
            <p:cNvSpPr txBox="1">
              <a:spLocks/>
            </p:cNvSpPr>
            <p:nvPr/>
          </p:nvSpPr>
          <p:spPr bwMode="auto">
            <a:xfrm>
              <a:off x="571500" y="468630"/>
              <a:ext cx="2171700" cy="44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20000"/>
                </a:spcBef>
                <a:buFont typeface="Wingdings" pitchFamily="2" charset="2"/>
                <a:buNone/>
              </a:pPr>
              <a:r>
                <a:rPr lang="en-US" sz="2400" dirty="0">
                  <a:solidFill>
                    <a:schemeClr val="bg1"/>
                  </a:solidFill>
                  <a:latin typeface="Orly's Font 2" pitchFamily="66" charset="0"/>
                </a:rPr>
                <a:t>Let’s Review</a:t>
              </a:r>
            </a:p>
          </p:txBody>
        </p:sp>
        <p:sp>
          <p:nvSpPr>
            <p:cNvPr id="5" name="Rectangle 4"/>
            <p:cNvSpPr/>
            <p:nvPr/>
          </p:nvSpPr>
          <p:spPr>
            <a:xfrm>
              <a:off x="457200" y="228600"/>
              <a:ext cx="3086100" cy="571500"/>
            </a:xfrm>
            <a:prstGeom prst="rect">
              <a:avLst/>
            </a:prstGeom>
            <a:solidFill>
              <a:schemeClr val="accent5"/>
            </a:solidFill>
            <a:ln w="38100">
              <a:solidFill>
                <a:schemeClr val="accent5"/>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endParaRPr lang="en-US" sz="2400" dirty="0">
                <a:latin typeface="Verdana" pitchFamily="34" charset="0"/>
              </a:endParaRPr>
            </a:p>
          </p:txBody>
        </p:sp>
        <p:sp>
          <p:nvSpPr>
            <p:cNvPr id="6" name="TextBox 43"/>
            <p:cNvSpPr txBox="1">
              <a:spLocks noChangeArrowheads="1"/>
            </p:cNvSpPr>
            <p:nvPr userDrawn="1"/>
          </p:nvSpPr>
          <p:spPr bwMode="auto">
            <a:xfrm>
              <a:off x="638629" y="303612"/>
              <a:ext cx="2857500" cy="581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800" dirty="0">
                  <a:solidFill>
                    <a:schemeClr val="bg1"/>
                  </a:solidFill>
                  <a:latin typeface="Orly's Font 2" pitchFamily="66" charset="0"/>
                </a:rPr>
                <a:t>Let’s Review</a:t>
              </a:r>
            </a:p>
          </p:txBody>
        </p:sp>
      </p:gr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grpSp>
        <p:nvGrpSpPr>
          <p:cNvPr id="22" name="Group 21"/>
          <p:cNvGrpSpPr>
            <a:grpSpLocks/>
          </p:cNvGrpSpPr>
          <p:nvPr userDrawn="1"/>
        </p:nvGrpSpPr>
        <p:grpSpPr bwMode="auto">
          <a:xfrm>
            <a:off x="-571500" y="205741"/>
            <a:ext cx="7658100" cy="617221"/>
            <a:chOff x="-73747" y="228600"/>
            <a:chExt cx="3886200" cy="685801"/>
          </a:xfrm>
        </p:grpSpPr>
        <p:sp>
          <p:nvSpPr>
            <p:cNvPr id="23" name="Text Placeholder 1"/>
            <p:cNvSpPr txBox="1">
              <a:spLocks/>
            </p:cNvSpPr>
            <p:nvPr/>
          </p:nvSpPr>
          <p:spPr bwMode="auto">
            <a:xfrm>
              <a:off x="571500" y="468630"/>
              <a:ext cx="2171700" cy="44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20000"/>
                </a:spcBef>
                <a:buFont typeface="Wingdings" pitchFamily="2" charset="2"/>
                <a:buNone/>
              </a:pPr>
              <a:r>
                <a:rPr lang="en-US" sz="2400" dirty="0">
                  <a:solidFill>
                    <a:schemeClr val="bg1"/>
                  </a:solidFill>
                  <a:latin typeface="Orly's Font 2" pitchFamily="66" charset="0"/>
                </a:rPr>
                <a:t>Let’s Review</a:t>
              </a:r>
            </a:p>
          </p:txBody>
        </p:sp>
        <p:sp>
          <p:nvSpPr>
            <p:cNvPr id="24" name="Rectangle 23"/>
            <p:cNvSpPr/>
            <p:nvPr/>
          </p:nvSpPr>
          <p:spPr>
            <a:xfrm>
              <a:off x="381000" y="228600"/>
              <a:ext cx="2971799" cy="685801"/>
            </a:xfrm>
            <a:prstGeom prst="rect">
              <a:avLst/>
            </a:prstGeom>
            <a:solidFill>
              <a:schemeClr val="accent5"/>
            </a:solidFill>
            <a:ln w="38100">
              <a:solidFill>
                <a:schemeClr val="accent5"/>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endParaRPr lang="en-US" sz="2400" dirty="0">
                <a:latin typeface="Verdana" pitchFamily="34" charset="0"/>
              </a:endParaRPr>
            </a:p>
          </p:txBody>
        </p:sp>
        <p:sp>
          <p:nvSpPr>
            <p:cNvPr id="25" name="TextBox 43"/>
            <p:cNvSpPr txBox="1">
              <a:spLocks noChangeArrowheads="1"/>
            </p:cNvSpPr>
            <p:nvPr userDrawn="1"/>
          </p:nvSpPr>
          <p:spPr bwMode="auto">
            <a:xfrm>
              <a:off x="-73747" y="317499"/>
              <a:ext cx="3886200" cy="5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800" dirty="0" smtClean="0">
                  <a:solidFill>
                    <a:schemeClr val="bg1"/>
                  </a:solidFill>
                  <a:latin typeface="Orly's Font 2" pitchFamily="66" charset="0"/>
                </a:rPr>
                <a:t>Common Misunderstanding</a:t>
              </a:r>
              <a:endParaRPr lang="en-US" sz="2800" dirty="0">
                <a:solidFill>
                  <a:schemeClr val="bg1"/>
                </a:solidFill>
                <a:latin typeface="Orly's Font 2" pitchFamily="66" charset="0"/>
              </a:endParaRPr>
            </a:p>
          </p:txBody>
        </p:sp>
      </p:gr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grpSp>
        <p:nvGrpSpPr>
          <p:cNvPr id="2" name="Group 1"/>
          <p:cNvGrpSpPr/>
          <p:nvPr userDrawn="1"/>
        </p:nvGrpSpPr>
        <p:grpSpPr>
          <a:xfrm>
            <a:off x="342900" y="205741"/>
            <a:ext cx="3200400" cy="617220"/>
            <a:chOff x="342701" y="228600"/>
            <a:chExt cx="3205966" cy="685800"/>
          </a:xfrm>
        </p:grpSpPr>
        <p:sp>
          <p:nvSpPr>
            <p:cNvPr id="3" name="Text Placeholder 1"/>
            <p:cNvSpPr txBox="1">
              <a:spLocks/>
            </p:cNvSpPr>
            <p:nvPr/>
          </p:nvSpPr>
          <p:spPr>
            <a:xfrm>
              <a:off x="571500" y="468630"/>
              <a:ext cx="2171700" cy="445770"/>
            </a:xfrm>
            <a:prstGeom prst="rect">
              <a:avLst/>
            </a:prstGeom>
          </p:spPr>
          <p:txBody>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bg1"/>
                  </a:solidFill>
                  <a:latin typeface="Orly's Font 2" pitchFamily="66" charset="0"/>
                </a:rPr>
                <a:t>Let’s Review</a:t>
              </a:r>
              <a:endParaRPr lang="en-US" dirty="0">
                <a:solidFill>
                  <a:schemeClr val="bg1"/>
                </a:solidFill>
                <a:latin typeface="Orly's Font 2" pitchFamily="66" charset="0"/>
              </a:endParaRPr>
            </a:p>
          </p:txBody>
        </p:sp>
        <p:sp>
          <p:nvSpPr>
            <p:cNvPr id="4" name="Rectangle 3"/>
            <p:cNvSpPr/>
            <p:nvPr/>
          </p:nvSpPr>
          <p:spPr>
            <a:xfrm>
              <a:off x="342701" y="228600"/>
              <a:ext cx="3205966" cy="685800"/>
            </a:xfrm>
            <a:prstGeom prst="rect">
              <a:avLst/>
            </a:prstGeom>
            <a:solidFill>
              <a:schemeClr val="accent5"/>
            </a:solidFill>
            <a:ln w="38100">
              <a:solidFill>
                <a:schemeClr val="accent5"/>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Box 4"/>
            <p:cNvSpPr txBox="1"/>
            <p:nvPr/>
          </p:nvSpPr>
          <p:spPr>
            <a:xfrm>
              <a:off x="628749" y="333044"/>
              <a:ext cx="2633870" cy="581356"/>
            </a:xfrm>
            <a:prstGeom prst="rect">
              <a:avLst/>
            </a:prstGeom>
            <a:noFill/>
          </p:spPr>
          <p:txBody>
            <a:bodyPr wrap="square" rtlCol="0">
              <a:spAutoFit/>
            </a:bodyPr>
            <a:lstStyle/>
            <a:p>
              <a:r>
                <a:rPr lang="en-US" sz="2800" dirty="0" smtClean="0">
                  <a:solidFill>
                    <a:schemeClr val="bg1"/>
                  </a:solidFill>
                  <a:latin typeface="Orly's Font 2" pitchFamily="66" charset="0"/>
                  <a:ea typeface="Verdana" pitchFamily="34" charset="0"/>
                  <a:cs typeface="Verdana" pitchFamily="34" charset="0"/>
                </a:rPr>
                <a:t>Core Lesson</a:t>
              </a:r>
            </a:p>
          </p:txBody>
        </p:sp>
      </p:gr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uided Practic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50837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nsion Activities">
    <p:spTree>
      <p:nvGrpSpPr>
        <p:cNvPr id="1" name=""/>
        <p:cNvGrpSpPr/>
        <p:nvPr/>
      </p:nvGrpSpPr>
      <p:grpSpPr>
        <a:xfrm>
          <a:off x="0" y="0"/>
          <a:ext cx="0" cy="0"/>
          <a:chOff x="0" y="0"/>
          <a:chExt cx="0" cy="0"/>
        </a:xfrm>
      </p:grpSpPr>
      <p:grpSp>
        <p:nvGrpSpPr>
          <p:cNvPr id="3" name="Group 2"/>
          <p:cNvGrpSpPr/>
          <p:nvPr userDrawn="1"/>
        </p:nvGrpSpPr>
        <p:grpSpPr>
          <a:xfrm>
            <a:off x="342900" y="205740"/>
            <a:ext cx="4115752" cy="626090"/>
            <a:chOff x="457200" y="228600"/>
            <a:chExt cx="2743200" cy="695656"/>
          </a:xfrm>
        </p:grpSpPr>
        <p:sp>
          <p:nvSpPr>
            <p:cNvPr id="4" name="Text Placeholder 1"/>
            <p:cNvSpPr txBox="1">
              <a:spLocks/>
            </p:cNvSpPr>
            <p:nvPr/>
          </p:nvSpPr>
          <p:spPr>
            <a:xfrm>
              <a:off x="571500" y="468630"/>
              <a:ext cx="2171700" cy="445770"/>
            </a:xfrm>
            <a:prstGeom prst="rect">
              <a:avLst/>
            </a:prstGeom>
          </p:spPr>
          <p:txBody>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bg1"/>
                  </a:solidFill>
                  <a:latin typeface="Orly's Font 2" pitchFamily="66" charset="0"/>
                </a:rPr>
                <a:t>Let’s Review</a:t>
              </a:r>
              <a:endParaRPr lang="en-US" dirty="0">
                <a:solidFill>
                  <a:schemeClr val="bg1"/>
                </a:solidFill>
                <a:latin typeface="Orly's Font 2" pitchFamily="66" charset="0"/>
              </a:endParaRPr>
            </a:p>
          </p:txBody>
        </p:sp>
        <p:sp>
          <p:nvSpPr>
            <p:cNvPr id="5" name="Rectangle 4"/>
            <p:cNvSpPr/>
            <p:nvPr/>
          </p:nvSpPr>
          <p:spPr>
            <a:xfrm>
              <a:off x="457200" y="228600"/>
              <a:ext cx="2743200" cy="685800"/>
            </a:xfrm>
            <a:prstGeom prst="rect">
              <a:avLst/>
            </a:prstGeom>
            <a:solidFill>
              <a:schemeClr val="accent5"/>
            </a:solidFill>
            <a:ln w="38100">
              <a:solidFill>
                <a:schemeClr val="accent5"/>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TextBox 5"/>
            <p:cNvSpPr txBox="1"/>
            <p:nvPr/>
          </p:nvSpPr>
          <p:spPr>
            <a:xfrm>
              <a:off x="609565" y="342900"/>
              <a:ext cx="2514600" cy="581356"/>
            </a:xfrm>
            <a:prstGeom prst="rect">
              <a:avLst/>
            </a:prstGeom>
            <a:noFill/>
          </p:spPr>
          <p:txBody>
            <a:bodyPr wrap="square" rtlCol="0">
              <a:spAutoFit/>
            </a:bodyPr>
            <a:lstStyle/>
            <a:p>
              <a:r>
                <a:rPr lang="en-US" sz="2800" dirty="0" smtClean="0">
                  <a:solidFill>
                    <a:schemeClr val="bg1"/>
                  </a:solidFill>
                  <a:latin typeface="Orly's Font 2" pitchFamily="66" charset="0"/>
                  <a:ea typeface="Verdana" pitchFamily="34" charset="0"/>
                  <a:cs typeface="Verdana" pitchFamily="34" charset="0"/>
                </a:rPr>
                <a:t>Extension Activities</a:t>
              </a:r>
            </a:p>
          </p:txBody>
        </p:sp>
      </p:grpSp>
    </p:spTree>
    <p:extLst>
      <p:ext uri="{BB962C8B-B14F-4D97-AF65-F5344CB8AC3E}">
        <p14:creationId xmlns:p14="http://schemas.microsoft.com/office/powerpoint/2010/main" val="40528998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eck for Understanding">
    <p:spTree>
      <p:nvGrpSpPr>
        <p:cNvPr id="1" name=""/>
        <p:cNvGrpSpPr/>
        <p:nvPr/>
      </p:nvGrpSpPr>
      <p:grpSpPr>
        <a:xfrm>
          <a:off x="0" y="0"/>
          <a:ext cx="0" cy="0"/>
          <a:chOff x="0" y="0"/>
          <a:chExt cx="0" cy="0"/>
        </a:xfrm>
      </p:grpSpPr>
      <p:grpSp>
        <p:nvGrpSpPr>
          <p:cNvPr id="3" name="Group 2"/>
          <p:cNvGrpSpPr/>
          <p:nvPr userDrawn="1"/>
        </p:nvGrpSpPr>
        <p:grpSpPr>
          <a:xfrm>
            <a:off x="456248" y="205740"/>
            <a:ext cx="2629852" cy="626090"/>
            <a:chOff x="457200" y="228600"/>
            <a:chExt cx="2743200" cy="695656"/>
          </a:xfrm>
        </p:grpSpPr>
        <p:sp>
          <p:nvSpPr>
            <p:cNvPr id="4" name="Text Placeholder 1"/>
            <p:cNvSpPr txBox="1">
              <a:spLocks/>
            </p:cNvSpPr>
            <p:nvPr/>
          </p:nvSpPr>
          <p:spPr>
            <a:xfrm>
              <a:off x="571500" y="468630"/>
              <a:ext cx="2171700" cy="445770"/>
            </a:xfrm>
            <a:prstGeom prst="rect">
              <a:avLst/>
            </a:prstGeom>
          </p:spPr>
          <p:txBody>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bg1"/>
                  </a:solidFill>
                  <a:latin typeface="Orly's Font 2" pitchFamily="66" charset="0"/>
                </a:rPr>
                <a:t>Let’s Review</a:t>
              </a:r>
              <a:endParaRPr lang="en-US" dirty="0">
                <a:solidFill>
                  <a:schemeClr val="bg1"/>
                </a:solidFill>
                <a:latin typeface="Orly's Font 2" pitchFamily="66" charset="0"/>
              </a:endParaRPr>
            </a:p>
          </p:txBody>
        </p:sp>
        <p:sp>
          <p:nvSpPr>
            <p:cNvPr id="5" name="Rectangle 4"/>
            <p:cNvSpPr/>
            <p:nvPr/>
          </p:nvSpPr>
          <p:spPr>
            <a:xfrm>
              <a:off x="457200" y="228600"/>
              <a:ext cx="2743200" cy="571500"/>
            </a:xfrm>
            <a:prstGeom prst="rect">
              <a:avLst/>
            </a:prstGeom>
            <a:solidFill>
              <a:schemeClr val="accent5"/>
            </a:solidFill>
            <a:ln w="38100">
              <a:solidFill>
                <a:schemeClr val="accent5"/>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TextBox 5"/>
            <p:cNvSpPr txBox="1"/>
            <p:nvPr/>
          </p:nvSpPr>
          <p:spPr>
            <a:xfrm>
              <a:off x="685800" y="342900"/>
              <a:ext cx="2400301" cy="581356"/>
            </a:xfrm>
            <a:prstGeom prst="rect">
              <a:avLst/>
            </a:prstGeom>
            <a:noFill/>
          </p:spPr>
          <p:txBody>
            <a:bodyPr wrap="square" rtlCol="0">
              <a:spAutoFit/>
            </a:bodyPr>
            <a:lstStyle/>
            <a:p>
              <a:r>
                <a:rPr lang="en-US" sz="2800" dirty="0" smtClean="0">
                  <a:solidFill>
                    <a:schemeClr val="bg1"/>
                  </a:solidFill>
                  <a:latin typeface="Orly's Font 2" pitchFamily="66" charset="0"/>
                  <a:ea typeface="Verdana" pitchFamily="34" charset="0"/>
                  <a:cs typeface="Verdana" pitchFamily="34" charset="0"/>
                </a:rPr>
                <a:t>Quick Quiz</a:t>
              </a:r>
            </a:p>
          </p:txBody>
        </p:sp>
      </p:grpSp>
    </p:spTree>
    <p:extLst>
      <p:ext uri="{BB962C8B-B14F-4D97-AF65-F5344CB8AC3E}">
        <p14:creationId xmlns:p14="http://schemas.microsoft.com/office/powerpoint/2010/main" val="405289985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4686300" y="1234440"/>
            <a:ext cx="3771900" cy="3497580"/>
          </a:xfrm>
        </p:spPr>
        <p:txBody>
          <a:bodyPr/>
          <a:lstStyle>
            <a:lvl1pPr marL="0" indent="0">
              <a:buNone/>
              <a:defRPr/>
            </a:lvl1pPr>
          </a:lstStyle>
          <a:p>
            <a:r>
              <a:rPr lang="en-US" dirty="0" smtClean="0"/>
              <a:t>Insert Picture/Visual Here</a:t>
            </a:r>
            <a:endParaRPr lang="en-US" dirty="0"/>
          </a:p>
        </p:txBody>
      </p:sp>
      <p:sp>
        <p:nvSpPr>
          <p:cNvPr id="6" name="Text Placeholder 5"/>
          <p:cNvSpPr>
            <a:spLocks noGrp="1"/>
          </p:cNvSpPr>
          <p:nvPr>
            <p:ph type="body" sz="quarter" idx="11"/>
          </p:nvPr>
        </p:nvSpPr>
        <p:spPr>
          <a:xfrm>
            <a:off x="571500" y="308610"/>
            <a:ext cx="8001000" cy="720090"/>
          </a:xfrm>
        </p:spPr>
        <p:txBody>
          <a:bodyPr/>
          <a:lstStyle>
            <a:lvl1pPr marL="0" indent="0">
              <a:buNone/>
              <a:defRPr baseline="0"/>
            </a:lvl1pPr>
          </a:lstStyle>
          <a:p>
            <a:pPr lvl="0"/>
            <a:endParaRPr lang="en-US" dirty="0"/>
          </a:p>
        </p:txBody>
      </p:sp>
      <p:sp>
        <p:nvSpPr>
          <p:cNvPr id="7" name="Text Placeholder 3"/>
          <p:cNvSpPr>
            <a:spLocks noGrp="1"/>
          </p:cNvSpPr>
          <p:nvPr>
            <p:ph type="body" sz="quarter" idx="12"/>
          </p:nvPr>
        </p:nvSpPr>
        <p:spPr>
          <a:xfrm>
            <a:off x="457200" y="1337310"/>
            <a:ext cx="4114800" cy="1028700"/>
          </a:xfrm>
        </p:spPr>
        <p:txBody>
          <a:bodyPr/>
          <a:lstStyle>
            <a:lvl1pPr marL="0" indent="0">
              <a:buNone/>
              <a:defRPr>
                <a:solidFill>
                  <a:schemeClr val="accent1"/>
                </a:solidFill>
              </a:defRPr>
            </a:lvl1pPr>
          </a:lstStyle>
          <a:p>
            <a:r>
              <a:rPr lang="en-US" sz="2400" dirty="0" smtClean="0"/>
              <a:t>You can use this box for text</a:t>
            </a:r>
            <a:endParaRPr lang="en-US" sz="2400" dirty="0"/>
          </a:p>
        </p:txBody>
      </p:sp>
      <p:sp>
        <p:nvSpPr>
          <p:cNvPr id="11" name="Text Placeholder 4"/>
          <p:cNvSpPr>
            <a:spLocks noGrp="1"/>
          </p:cNvSpPr>
          <p:nvPr>
            <p:ph type="body" sz="quarter" idx="13"/>
          </p:nvPr>
        </p:nvSpPr>
        <p:spPr>
          <a:xfrm>
            <a:off x="457200" y="2468880"/>
            <a:ext cx="4114800" cy="1028700"/>
          </a:xfrm>
        </p:spPr>
        <p:txBody>
          <a:bodyPr/>
          <a:lstStyle>
            <a:lvl1pPr marL="0" indent="0">
              <a:buNone/>
              <a:defRPr>
                <a:solidFill>
                  <a:schemeClr val="accent5"/>
                </a:solidFill>
              </a:defRPr>
            </a:lvl1pPr>
          </a:lstStyle>
          <a:p>
            <a:r>
              <a:rPr lang="en-US" sz="2400" dirty="0" smtClean="0"/>
              <a:t>Or this box</a:t>
            </a:r>
            <a:endParaRPr lang="en-US" sz="2400" dirty="0"/>
          </a:p>
        </p:txBody>
      </p:sp>
      <p:sp>
        <p:nvSpPr>
          <p:cNvPr id="12" name="Text Placeholder 5"/>
          <p:cNvSpPr>
            <a:spLocks noGrp="1"/>
          </p:cNvSpPr>
          <p:nvPr>
            <p:ph type="body" sz="quarter" idx="14"/>
          </p:nvPr>
        </p:nvSpPr>
        <p:spPr>
          <a:xfrm>
            <a:off x="457200" y="3600450"/>
            <a:ext cx="4114800" cy="1028700"/>
          </a:xfrm>
        </p:spPr>
        <p:txBody>
          <a:bodyPr/>
          <a:lstStyle>
            <a:lvl1pPr marL="0" indent="0">
              <a:buNone/>
              <a:defRPr>
                <a:solidFill>
                  <a:schemeClr val="accent3"/>
                </a:solidFill>
              </a:defRPr>
            </a:lvl1pPr>
          </a:lstStyle>
          <a:p>
            <a:r>
              <a:rPr lang="en-US" sz="2400" dirty="0" smtClean="0"/>
              <a:t>Or this box.  Move them around, if necessary. Or just delete.</a:t>
            </a:r>
            <a:endParaRPr lang="en-US" sz="2400" dirty="0"/>
          </a:p>
        </p:txBody>
      </p:sp>
    </p:spTree>
    <p:extLst>
      <p:ext uri="{BB962C8B-B14F-4D97-AF65-F5344CB8AC3E}">
        <p14:creationId xmlns:p14="http://schemas.microsoft.com/office/powerpoint/2010/main" val="153286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build="p"/>
      <p:bldP spid="12" grpId="0" bui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571500" y="1234440"/>
            <a:ext cx="7772400" cy="3497580"/>
          </a:xfrm>
        </p:spPr>
        <p:txBody>
          <a:bodyPr/>
          <a:lstStyle>
            <a:lvl1pPr marL="0" indent="0">
              <a:buNone/>
              <a:defRPr baseline="0"/>
            </a:lvl1pPr>
          </a:lstStyle>
          <a:p>
            <a:r>
              <a:rPr lang="en-US" dirty="0" smtClean="0"/>
              <a:t>Insert picture/visual here and drag wherever you’d like.</a:t>
            </a:r>
            <a:endParaRPr lang="en-US" dirty="0"/>
          </a:p>
        </p:txBody>
      </p:sp>
      <p:sp>
        <p:nvSpPr>
          <p:cNvPr id="6" name="Text Placeholder 5"/>
          <p:cNvSpPr>
            <a:spLocks noGrp="1"/>
          </p:cNvSpPr>
          <p:nvPr>
            <p:ph type="body" sz="quarter" idx="11"/>
          </p:nvPr>
        </p:nvSpPr>
        <p:spPr>
          <a:xfrm>
            <a:off x="571500" y="308610"/>
            <a:ext cx="8001000" cy="720090"/>
          </a:xfrm>
        </p:spPr>
        <p:txBody>
          <a:bodyPr/>
          <a:lstStyle>
            <a:lvl1pPr marL="0" indent="0">
              <a:buNone/>
              <a:defRPr baseline="0"/>
            </a:lvl1pPr>
          </a:lstStyle>
          <a:p>
            <a:pPr lvl="0"/>
            <a:endParaRPr lang="en-US" dirty="0"/>
          </a:p>
        </p:txBody>
      </p:sp>
    </p:spTree>
    <p:extLst>
      <p:ext uri="{BB962C8B-B14F-4D97-AF65-F5344CB8AC3E}">
        <p14:creationId xmlns:p14="http://schemas.microsoft.com/office/powerpoint/2010/main" val="31767324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3" name="Picture 2" descr="C:\Users\Eric Westendorf\Dropbox\LearnZillion\marketing\Logo\NEW LOGO!\LearnZillion just the long logo-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6629400" y="462915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 id="2147483711" r:id="rId5"/>
    <p:sldLayoutId id="2147483713" r:id="rId6"/>
    <p:sldLayoutId id="2147483712" r:id="rId7"/>
    <p:sldLayoutId id="2147483703" r:id="rId8"/>
    <p:sldLayoutId id="2147483705" r:id="rId9"/>
    <p:sldLayoutId id="2147483704" r:id="rId10"/>
    <p:sldLayoutId id="2147483706" r:id="rId11"/>
    <p:sldLayoutId id="2147483730" r:id="rId12"/>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8570" y="1200150"/>
            <a:ext cx="4000500" cy="334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1059473" y="1685925"/>
            <a:ext cx="3938954" cy="1657350"/>
            <a:chOff x="975946" y="2343150"/>
            <a:chExt cx="3938954" cy="1657350"/>
          </a:xfrm>
        </p:grpSpPr>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7300" y="2457450"/>
              <a:ext cx="3543300" cy="148590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686300" y="2343150"/>
              <a:ext cx="228600" cy="160020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Rectangle 4"/>
            <p:cNvSpPr/>
            <p:nvPr/>
          </p:nvSpPr>
          <p:spPr>
            <a:xfrm>
              <a:off x="975946" y="3829050"/>
              <a:ext cx="3824654" cy="17145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 name="Text Placeholder 1"/>
          <p:cNvSpPr>
            <a:spLocks noGrp="1"/>
          </p:cNvSpPr>
          <p:nvPr>
            <p:ph type="body" sz="quarter" idx="4294967295"/>
          </p:nvPr>
        </p:nvSpPr>
        <p:spPr>
          <a:xfrm>
            <a:off x="931984" y="971550"/>
            <a:ext cx="7200900" cy="617220"/>
          </a:xfrm>
        </p:spPr>
        <p:txBody>
          <a:bodyPr/>
          <a:lstStyle/>
          <a:p>
            <a:pPr marL="0" indent="0" algn="ctr">
              <a:buNone/>
            </a:pPr>
            <a:r>
              <a:rPr lang="en-US" sz="2800" dirty="0" smtClean="0">
                <a:solidFill>
                  <a:schemeClr val="accent5"/>
                </a:solidFill>
              </a:rPr>
              <a:t>How do you know if an estimate for a length is reasonable?</a:t>
            </a:r>
            <a:endParaRPr lang="en-US" sz="2800" dirty="0">
              <a:solidFill>
                <a:schemeClr val="accent5"/>
              </a:solidFill>
            </a:endParaRPr>
          </a:p>
        </p:txBody>
      </p:sp>
      <p:sp>
        <p:nvSpPr>
          <p:cNvPr id="7" name="TextBox 6"/>
          <p:cNvSpPr txBox="1"/>
          <p:nvPr/>
        </p:nvSpPr>
        <p:spPr>
          <a:xfrm>
            <a:off x="342900" y="3486150"/>
            <a:ext cx="4295670" cy="1384995"/>
          </a:xfrm>
          <a:prstGeom prst="rect">
            <a:avLst/>
          </a:prstGeom>
          <a:noFill/>
        </p:spPr>
        <p:txBody>
          <a:bodyPr wrap="square" rtlCol="0">
            <a:spAutoFit/>
          </a:bodyPr>
          <a:lstStyle/>
          <a:p>
            <a:pPr algn="ctr"/>
            <a:r>
              <a:rPr lang="en-US" sz="2800" dirty="0" smtClean="0">
                <a:solidFill>
                  <a:schemeClr val="accent1"/>
                </a:solidFill>
                <a:latin typeface="Orly's Font 2" pitchFamily="66" charset="0"/>
                <a:ea typeface="Verdana" pitchFamily="34" charset="0"/>
                <a:cs typeface="Verdana" pitchFamily="34" charset="0"/>
              </a:rPr>
              <a:t>I caught a fish that was as long as 10 milk cartons!</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100"/>
                                  </p:iterate>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7" y="2114550"/>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222" t="12538" r="7197" b="8340"/>
          <a:stretch/>
        </p:blipFill>
        <p:spPr bwMode="auto">
          <a:xfrm>
            <a:off x="3543300" y="1085850"/>
            <a:ext cx="3004457" cy="133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747963" y="2109788"/>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691063" y="2109788"/>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634162" y="2109788"/>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577262" y="2109788"/>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334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nodeType="clickEffect">
                                  <p:stCondLst>
                                    <p:cond delay="0"/>
                                  </p:stCondLst>
                                  <p:childTnLst>
                                    <p:animRot by="5400000">
                                      <p:cBhvr>
                                        <p:cTn id="16" dur="2000" fill="hold"/>
                                        <p:tgtEl>
                                          <p:spTgt spid="819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980" y="2114550"/>
            <a:ext cx="798513"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222" t="12538" r="7197" b="8340"/>
          <a:stretch/>
        </p:blipFill>
        <p:spPr bwMode="auto">
          <a:xfrm>
            <a:off x="3543300" y="1085850"/>
            <a:ext cx="3004457" cy="133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56703">
            <a:off x="6592741" y="467133"/>
            <a:ext cx="2130718" cy="185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29400" y="742950"/>
            <a:ext cx="2139044" cy="830997"/>
          </a:xfrm>
          <a:prstGeom prst="rect">
            <a:avLst/>
          </a:prstGeom>
          <a:noFill/>
        </p:spPr>
        <p:txBody>
          <a:bodyPr wrap="square" rtlCol="0">
            <a:spAutoFit/>
          </a:bodyPr>
          <a:lstStyle/>
          <a:p>
            <a:pPr algn="ctr"/>
            <a:r>
              <a:rPr lang="en-US" sz="2400" dirty="0" smtClean="0">
                <a:solidFill>
                  <a:schemeClr val="accent1"/>
                </a:solidFill>
                <a:latin typeface="Orly's Font 2" pitchFamily="66" charset="0"/>
                <a:ea typeface="Verdana" pitchFamily="34" charset="0"/>
                <a:cs typeface="Verdana" pitchFamily="34" charset="0"/>
              </a:rPr>
              <a:t>More reasonable!</a:t>
            </a:r>
          </a:p>
        </p:txBody>
      </p:sp>
    </p:spTree>
    <p:extLst>
      <p:ext uri="{BB962C8B-B14F-4D97-AF65-F5344CB8AC3E}">
        <p14:creationId xmlns:p14="http://schemas.microsoft.com/office/powerpoint/2010/main" val="153334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nodeType="clickEffect">
                                  <p:stCondLst>
                                    <p:cond delay="0"/>
                                  </p:stCondLst>
                                  <p:childTnLst>
                                    <p:animRot by="5400000">
                                      <p:cBhvr>
                                        <p:cTn id="16" dur="2000" fill="hold"/>
                                        <p:tgtEl>
                                          <p:spTgt spid="819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nodeType="clickEffect">
                                  <p:stCondLst>
                                    <p:cond delay="0"/>
                                  </p:stCondLst>
                                  <p:childTnLst>
                                    <p:animMotion origin="layout" path="M -0.00625 0.01049 L 0.28125 0.01049 " pathEditMode="relative" rAng="0" ptsTypes="AA">
                                      <p:cBhvr>
                                        <p:cTn id="20" dur="2000" fill="hold"/>
                                        <p:tgtEl>
                                          <p:spTgt spid="8195"/>
                                        </p:tgtEl>
                                        <p:attrNameLst>
                                          <p:attrName>ppt_x</p:attrName>
                                          <p:attrName>ppt_y</p:attrName>
                                        </p:attrNameLst>
                                      </p:cBhvr>
                                      <p:rCtr x="14375" y="0"/>
                                    </p:animMotion>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197"/>
                                        </p:tgtEl>
                                        <p:attrNameLst>
                                          <p:attrName>style.visibility</p:attrName>
                                        </p:attrNameLst>
                                      </p:cBhvr>
                                      <p:to>
                                        <p:strVal val="visible"/>
                                      </p:to>
                                    </p:set>
                                    <p:animEffect transition="in" filter="fade">
                                      <p:cBhvr>
                                        <p:cTn id="25" dur="500"/>
                                        <p:tgtEl>
                                          <p:spTgt spid="819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decide if an estimate is reasonable </a:t>
            </a:r>
            <a:r>
              <a:rPr lang="en-US" sz="3600" dirty="0" smtClean="0">
                <a:solidFill>
                  <a:schemeClr val="accent1"/>
                </a:solidFill>
                <a:latin typeface="Orly's Font 2" pitchFamily="66" charset="0"/>
                <a:ea typeface="Verdana" pitchFamily="34" charset="0"/>
                <a:cs typeface="Verdana" pitchFamily="34" charset="0"/>
              </a:rPr>
              <a:t>by comparing two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decide if an estimate for a length is reasonable </a:t>
            </a:r>
            <a:r>
              <a:rPr lang="en-US" sz="3600" dirty="0" smtClean="0">
                <a:solidFill>
                  <a:schemeClr val="accent1"/>
                </a:solidFill>
                <a:latin typeface="Orly's Font 2" pitchFamily="66" charset="0"/>
                <a:ea typeface="Verdana" pitchFamily="34" charset="0"/>
                <a:cs typeface="Verdana" pitchFamily="34" charset="0"/>
              </a:rPr>
              <a:t>by comparing two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85800" y="1771650"/>
            <a:ext cx="78867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already know what an estimate is.</a:t>
            </a:r>
            <a:endParaRPr lang="en-US" sz="2800" dirty="0">
              <a:solidFill>
                <a:schemeClr val="accent1"/>
              </a:solidFill>
              <a:latin typeface="Orly's Font 2"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5569" y="2528779"/>
            <a:ext cx="2692729" cy="1853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718" y="2914650"/>
            <a:ext cx="2616200" cy="16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2813" y="2686050"/>
            <a:ext cx="2841625" cy="170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71500" y="3267883"/>
            <a:ext cx="2003390" cy="461665"/>
          </a:xfrm>
          <a:prstGeom prst="rect">
            <a:avLst/>
          </a:prstGeom>
          <a:noFill/>
        </p:spPr>
        <p:txBody>
          <a:bodyPr wrap="square" rtlCol="0">
            <a:spAutoFit/>
          </a:bodyPr>
          <a:lstStyle/>
          <a:p>
            <a:r>
              <a:rPr lang="en-US" sz="2400" dirty="0" smtClean="0">
                <a:solidFill>
                  <a:schemeClr val="accent1">
                    <a:lumMod val="75000"/>
                  </a:schemeClr>
                </a:solidFill>
                <a:latin typeface="Orly's Font 2" pitchFamily="66" charset="0"/>
                <a:ea typeface="Verdana" pitchFamily="34" charset="0"/>
                <a:cs typeface="Verdana" pitchFamily="34" charset="0"/>
              </a:rPr>
              <a:t>Not exact!</a:t>
            </a:r>
          </a:p>
        </p:txBody>
      </p:sp>
      <p:sp>
        <p:nvSpPr>
          <p:cNvPr id="4" name="TextBox 3"/>
          <p:cNvSpPr txBox="1"/>
          <p:nvPr/>
        </p:nvSpPr>
        <p:spPr>
          <a:xfrm>
            <a:off x="3477534" y="2719604"/>
            <a:ext cx="1828800" cy="830997"/>
          </a:xfrm>
          <a:prstGeom prst="rect">
            <a:avLst/>
          </a:prstGeom>
          <a:noFill/>
        </p:spPr>
        <p:txBody>
          <a:bodyPr wrap="square" rtlCol="0">
            <a:spAutoFit/>
          </a:bodyPr>
          <a:lstStyle/>
          <a:p>
            <a:pPr algn="ctr"/>
            <a:r>
              <a:rPr lang="en-US" sz="2400" dirty="0" smtClean="0">
                <a:solidFill>
                  <a:schemeClr val="accent5">
                    <a:lumMod val="75000"/>
                  </a:schemeClr>
                </a:solidFill>
                <a:latin typeface="Orly's Font 2" pitchFamily="66" charset="0"/>
                <a:ea typeface="Verdana" pitchFamily="34" charset="0"/>
                <a:cs typeface="Verdana" pitchFamily="34" charset="0"/>
              </a:rPr>
              <a:t>A smart guess!</a:t>
            </a:r>
          </a:p>
        </p:txBody>
      </p:sp>
      <p:sp>
        <p:nvSpPr>
          <p:cNvPr id="5" name="TextBox 4"/>
          <p:cNvSpPr txBox="1"/>
          <p:nvPr/>
        </p:nvSpPr>
        <p:spPr>
          <a:xfrm>
            <a:off x="6533941" y="2934763"/>
            <a:ext cx="1714500" cy="830997"/>
          </a:xfrm>
          <a:prstGeom prst="rect">
            <a:avLst/>
          </a:prstGeom>
          <a:noFill/>
        </p:spPr>
        <p:txBody>
          <a:bodyPr wrap="square" rtlCol="0">
            <a:spAutoFit/>
          </a:bodyPr>
          <a:lstStyle/>
          <a:p>
            <a:pPr algn="ctr"/>
            <a:r>
              <a:rPr lang="en-US" sz="2400" dirty="0" smtClean="0">
                <a:solidFill>
                  <a:schemeClr val="tx1">
                    <a:lumMod val="85000"/>
                    <a:lumOff val="15000"/>
                  </a:schemeClr>
                </a:solidFill>
                <a:latin typeface="Orly's Font 2" pitchFamily="66" charset="0"/>
                <a:ea typeface="Verdana" pitchFamily="34" charset="0"/>
                <a:cs typeface="Verdana" pitchFamily="34" charset="0"/>
              </a:rPr>
              <a:t>Makes sense!</a:t>
            </a: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500"/>
                                        <p:tgtEl>
                                          <p:spTgt spid="205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fade">
                                      <p:cBhvr>
                                        <p:cTn id="27" dur="500"/>
                                        <p:tgtEl>
                                          <p:spTgt spid="20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257300" y="1234440"/>
            <a:ext cx="6629400" cy="144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Thinking that your first estimate has to be right.</a:t>
            </a:r>
            <a:endParaRPr lang="en-US" sz="2800" dirty="0">
              <a:solidFill>
                <a:schemeClr val="accent1"/>
              </a:solidFill>
              <a:latin typeface="Orly's Font 2" pitchFamily="66" charset="0"/>
            </a:endParaRPr>
          </a:p>
        </p:txBody>
      </p:sp>
      <p:sp>
        <p:nvSpPr>
          <p:cNvPr id="4" name="Rectangle 3"/>
          <p:cNvSpPr/>
          <p:nvPr/>
        </p:nvSpPr>
        <p:spPr>
          <a:xfrm>
            <a:off x="1257300" y="2457450"/>
            <a:ext cx="6940509" cy="954107"/>
          </a:xfrm>
          <a:prstGeom prst="rect">
            <a:avLst/>
          </a:prstGeom>
        </p:spPr>
        <p:txBody>
          <a:bodyPr wrap="square">
            <a:spAutoFit/>
          </a:bodyPr>
          <a:lstStyle/>
          <a:p>
            <a:pPr algn="ctr"/>
            <a:r>
              <a:rPr lang="en-US" sz="2800" dirty="0" smtClean="0">
                <a:solidFill>
                  <a:schemeClr val="accent5"/>
                </a:solidFill>
                <a:latin typeface="Orly's Font 2" pitchFamily="66" charset="0"/>
              </a:rPr>
              <a:t>Change your estimate as you gather more information.</a:t>
            </a:r>
            <a:endParaRPr lang="en-US" sz="2800" dirty="0">
              <a:solidFill>
                <a:schemeClr val="accent5"/>
              </a:solidFill>
              <a:latin typeface="Orly's Font 2" pitchFamily="66"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2329675"/>
            <a:ext cx="1987550" cy="216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3402066"/>
            <a:ext cx="3000375" cy="1552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771900" y="3829050"/>
            <a:ext cx="2286000" cy="830997"/>
          </a:xfrm>
          <a:prstGeom prst="rect">
            <a:avLst/>
          </a:prstGeom>
          <a:noFill/>
        </p:spPr>
        <p:txBody>
          <a:bodyPr wrap="square" rtlCol="0">
            <a:spAutoFit/>
          </a:bodyPr>
          <a:lstStyle/>
          <a:p>
            <a:pPr algn="ctr"/>
            <a:r>
              <a:rPr lang="en-US" sz="2400" dirty="0" smtClean="0">
                <a:solidFill>
                  <a:schemeClr val="accent5">
                    <a:lumMod val="75000"/>
                  </a:schemeClr>
                </a:solidFill>
                <a:latin typeface="Orly's Font 2" pitchFamily="66" charset="0"/>
              </a:rPr>
              <a:t>3 inches, not 3 feet!</a:t>
            </a:r>
            <a:endParaRPr lang="en-US" sz="2400" dirty="0" smtClean="0">
              <a:solidFill>
                <a:schemeClr val="accent5">
                  <a:lumMod val="75000"/>
                </a:schemeClr>
              </a:solidFill>
              <a:latin typeface="Orly's Font" pitchFamily="66" charset="0"/>
              <a:ea typeface="Verdana" pitchFamily="34" charset="0"/>
              <a:cs typeface="Verdana" pitchFamily="34" charset="0"/>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100"/>
                                  </p:iterate>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fade">
                                      <p:cBhvr>
                                        <p:cTn id="20" dur="500"/>
                                        <p:tgtEl>
                                          <p:spTgt spid="307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42981"/>
            <a:ext cx="731520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When you are trying to decide if an estimate is reasonable, picture the object in your mind.</a:t>
            </a:r>
          </a:p>
        </p:txBody>
      </p:sp>
      <p:sp>
        <p:nvSpPr>
          <p:cNvPr id="2" name="Cloud Callout 1"/>
          <p:cNvSpPr/>
          <p:nvPr/>
        </p:nvSpPr>
        <p:spPr>
          <a:xfrm>
            <a:off x="3086100" y="2686049"/>
            <a:ext cx="3714750" cy="2057400"/>
          </a:xfrm>
          <a:prstGeom prst="cloudCallou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10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1900" y="3025978"/>
            <a:ext cx="2171700" cy="1377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4105"/>
                                        </p:tgtEl>
                                        <p:attrNameLst>
                                          <p:attrName>style.visibility</p:attrName>
                                        </p:attrNameLst>
                                      </p:cBhvr>
                                      <p:to>
                                        <p:strVal val="visible"/>
                                      </p:to>
                                    </p:set>
                                    <p:animEffect transition="in" filter="fade">
                                      <p:cBhvr>
                                        <p:cTn id="14" dur="5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8432" y="2097881"/>
            <a:ext cx="3767137" cy="240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006" y="2686050"/>
            <a:ext cx="915988" cy="875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28800" y="1085850"/>
            <a:ext cx="5600700" cy="954107"/>
          </a:xfrm>
          <a:prstGeom prst="rect">
            <a:avLst/>
          </a:prstGeom>
          <a:noFill/>
        </p:spPr>
        <p:txBody>
          <a:bodyPr wrap="square" rtlCol="0">
            <a:spAutoFit/>
          </a:bodyPr>
          <a:lstStyle/>
          <a:p>
            <a:pPr algn="ctr"/>
            <a:r>
              <a:rPr lang="en-US" sz="2800" dirty="0" smtClean="0">
                <a:solidFill>
                  <a:schemeClr val="accent1"/>
                </a:solidFill>
                <a:latin typeface="Orly's Font 2" pitchFamily="66" charset="0"/>
                <a:ea typeface="Verdana" pitchFamily="34" charset="0"/>
                <a:cs typeface="Verdana" pitchFamily="34" charset="0"/>
              </a:rPr>
              <a:t>Picture another object.</a:t>
            </a:r>
          </a:p>
          <a:p>
            <a:pPr algn="ctr"/>
            <a:r>
              <a:rPr lang="en-US" sz="2800" dirty="0" smtClean="0">
                <a:solidFill>
                  <a:schemeClr val="accent5"/>
                </a:solidFill>
                <a:latin typeface="Orly's Font 2" pitchFamily="66" charset="0"/>
                <a:ea typeface="Verdana" pitchFamily="34" charset="0"/>
                <a:cs typeface="Verdana" pitchFamily="34" charset="0"/>
              </a:rPr>
              <a:t>Make a first estimate.</a:t>
            </a:r>
          </a:p>
        </p:txBody>
      </p:sp>
    </p:spTree>
    <p:extLst>
      <p:ext uri="{BB962C8B-B14F-4D97-AF65-F5344CB8AC3E}">
        <p14:creationId xmlns:p14="http://schemas.microsoft.com/office/powerpoint/2010/main" val="42025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childTnLst>
                                </p:cTn>
                              </p:par>
                              <p:par>
                                <p:cTn id="12" presetID="10" presetClass="entr" presetSubtype="0" fill="hold" nodeType="with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fade">
                                      <p:cBhvr>
                                        <p:cTn id="14"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800100" y="1068768"/>
            <a:ext cx="754380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Then picture the other object next to it.</a:t>
            </a:r>
            <a:endParaRPr lang="en-US" sz="2800" dirty="0">
              <a:solidFill>
                <a:schemeClr val="accent1"/>
              </a:solidFill>
              <a:latin typeface="Orly's Font 2" pitchFamily="66" charset="0"/>
            </a:endParaRPr>
          </a:p>
        </p:txBody>
      </p:sp>
      <p:pic>
        <p:nvPicPr>
          <p:cNvPr id="512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577" y="1768474"/>
            <a:ext cx="5010847" cy="3375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6539" y="2228850"/>
            <a:ext cx="2970213" cy="1771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3248102" y="3818255"/>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3436824" y="3837399"/>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3579941" y="3837400"/>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3779725" y="3837400"/>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3970182" y="3837401"/>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4137033" y="3837402"/>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4329687" y="3837399"/>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6887">
            <a:off x="4529471" y="3837397"/>
            <a:ext cx="184134" cy="17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023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128"/>
                                        </p:tgtEl>
                                        <p:attrNameLst>
                                          <p:attrName>style.visibility</p:attrName>
                                        </p:attrNameLst>
                                      </p:cBhvr>
                                      <p:to>
                                        <p:strVal val="visible"/>
                                      </p:to>
                                    </p:set>
                                    <p:animEffect transition="in" filter="fade">
                                      <p:cBhvr>
                                        <p:cTn id="11" dur="500"/>
                                        <p:tgtEl>
                                          <p:spTgt spid="5128"/>
                                        </p:tgtEl>
                                      </p:cBhvr>
                                    </p:animEffect>
                                  </p:childTnLst>
                                </p:cTn>
                              </p:par>
                              <p:par>
                                <p:cTn id="12" presetID="10" presetClass="entr" presetSubtype="0" fill="hold" nodeType="withEffect">
                                  <p:stCondLst>
                                    <p:cond delay="0"/>
                                  </p:stCondLst>
                                  <p:childTnLst>
                                    <p:set>
                                      <p:cBhvr>
                                        <p:cTn id="13" dur="1" fill="hold">
                                          <p:stCondLst>
                                            <p:cond delay="0"/>
                                          </p:stCondLst>
                                        </p:cTn>
                                        <p:tgtEl>
                                          <p:spTgt spid="5129"/>
                                        </p:tgtEl>
                                        <p:attrNameLst>
                                          <p:attrName>style.visibility</p:attrName>
                                        </p:attrNameLst>
                                      </p:cBhvr>
                                      <p:to>
                                        <p:strVal val="visible"/>
                                      </p:to>
                                    </p:set>
                                    <p:animEffect transition="in" filter="fade">
                                      <p:cBhvr>
                                        <p:cTn id="14" dur="500"/>
                                        <p:tgtEl>
                                          <p:spTgt spid="512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125"/>
                                        </p:tgtEl>
                                        <p:attrNameLst>
                                          <p:attrName>style.visibility</p:attrName>
                                        </p:attrNameLst>
                                      </p:cBhvr>
                                      <p:to>
                                        <p:strVal val="visible"/>
                                      </p:to>
                                    </p:set>
                                    <p:animEffect transition="in" filter="fade">
                                      <p:cBhvr>
                                        <p:cTn id="19" dur="500"/>
                                        <p:tgtEl>
                                          <p:spTgt spid="512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5125"/>
                                        </p:tgtEl>
                                      </p:cBhvr>
                                    </p:animEffect>
                                    <p:set>
                                      <p:cBhvr>
                                        <p:cTn id="24" dur="1" fill="hold">
                                          <p:stCondLst>
                                            <p:cond delay="499"/>
                                          </p:stCondLst>
                                        </p:cTn>
                                        <p:tgtEl>
                                          <p:spTgt spid="512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12"/>
                                        </p:tgtEl>
                                      </p:cBhvr>
                                    </p:animEffect>
                                    <p:set>
                                      <p:cBhvr>
                                        <p:cTn id="74" dur="1" fill="hold">
                                          <p:stCondLst>
                                            <p:cond delay="499"/>
                                          </p:stCondLst>
                                        </p:cTn>
                                        <p:tgtEl>
                                          <p:spTgt spid="1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3"/>
                                        </p:tgtEl>
                                      </p:cBhvr>
                                    </p:animEffect>
                                    <p:set>
                                      <p:cBhvr>
                                        <p:cTn id="84" dur="1" fill="hold">
                                          <p:stCondLst>
                                            <p:cond delay="499"/>
                                          </p:stCondLst>
                                        </p:cTn>
                                        <p:tgtEl>
                                          <p:spTgt spid="13"/>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14"/>
                                        </p:tgtEl>
                                      </p:cBhvr>
                                    </p:animEffect>
                                    <p:set>
                                      <p:cBhvr>
                                        <p:cTn id="9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799" y="1670485"/>
            <a:ext cx="3886200" cy="3420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txBox="1">
            <a:spLocks/>
          </p:cNvSpPr>
          <p:nvPr/>
        </p:nvSpPr>
        <p:spPr bwMode="auto">
          <a:xfrm>
            <a:off x="3886200" y="628650"/>
            <a:ext cx="5119304"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Revise your estimate.</a:t>
            </a:r>
          </a:p>
          <a:p>
            <a:pPr marL="0" indent="0" algn="ctr">
              <a:buFont typeface="Wingdings" pitchFamily="2" charset="2"/>
              <a:buNone/>
            </a:pPr>
            <a:r>
              <a:rPr lang="en-US" sz="2800" dirty="0" smtClean="0">
                <a:solidFill>
                  <a:schemeClr val="accent5"/>
                </a:solidFill>
                <a:latin typeface="Orly's Font 2" pitchFamily="66" charset="0"/>
              </a:rPr>
              <a:t>Choose another object.</a:t>
            </a:r>
            <a:endParaRPr lang="en-US" sz="2800" dirty="0">
              <a:solidFill>
                <a:schemeClr val="accent5"/>
              </a:solidFill>
              <a:latin typeface="Orly's Font 2" pitchFamily="66" charset="0"/>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5037" y="2177535"/>
            <a:ext cx="2625725" cy="156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155" y="1543050"/>
            <a:ext cx="2506707"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8700" y="2009670"/>
            <a:ext cx="1828800" cy="128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7403" l="0" r="100000"/>
                    </a14:imgEffect>
                  </a14:imgLayer>
                </a14:imgProps>
              </a:ext>
              <a:ext uri="{28A0092B-C50C-407E-A947-70E740481C1C}">
                <a14:useLocalDpi xmlns:a14="http://schemas.microsoft.com/office/drawing/2010/main" val="0"/>
              </a:ext>
            </a:extLst>
          </a:blip>
          <a:srcRect/>
          <a:stretch>
            <a:fillRect/>
          </a:stretch>
        </p:blipFill>
        <p:spPr bwMode="auto">
          <a:xfrm rot="2172669">
            <a:off x="5012748" y="3521316"/>
            <a:ext cx="323416" cy="227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7403" l="0" r="100000"/>
                    </a14:imgEffect>
                  </a14:imgLayer>
                </a14:imgProps>
              </a:ext>
              <a:ext uri="{28A0092B-C50C-407E-A947-70E740481C1C}">
                <a14:useLocalDpi xmlns:a14="http://schemas.microsoft.com/office/drawing/2010/main" val="0"/>
              </a:ext>
            </a:extLst>
          </a:blip>
          <a:srcRect/>
          <a:stretch>
            <a:fillRect/>
          </a:stretch>
        </p:blipFill>
        <p:spPr bwMode="auto">
          <a:xfrm rot="2172669">
            <a:off x="5408036" y="3528078"/>
            <a:ext cx="323416" cy="227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7403" l="0" r="100000"/>
                    </a14:imgEffect>
                  </a14:imgLayer>
                </a14:imgProps>
              </a:ext>
              <a:ext uri="{28A0092B-C50C-407E-A947-70E740481C1C}">
                <a14:useLocalDpi xmlns:a14="http://schemas.microsoft.com/office/drawing/2010/main" val="0"/>
              </a:ext>
            </a:extLst>
          </a:blip>
          <a:srcRect/>
          <a:stretch>
            <a:fillRect/>
          </a:stretch>
        </p:blipFill>
        <p:spPr bwMode="auto">
          <a:xfrm rot="2172669">
            <a:off x="5812848" y="3528078"/>
            <a:ext cx="323416" cy="227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55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173"/>
                                        </p:tgtEl>
                                        <p:attrNameLst>
                                          <p:attrName>style.visibility</p:attrName>
                                        </p:attrNameLst>
                                      </p:cBhvr>
                                      <p:to>
                                        <p:strVal val="visible"/>
                                      </p:to>
                                    </p:set>
                                    <p:animEffect transition="in" filter="fade">
                                      <p:cBhvr>
                                        <p:cTn id="15" dur="500"/>
                                        <p:tgtEl>
                                          <p:spTgt spid="7173"/>
                                        </p:tgtEl>
                                      </p:cBhvr>
                                    </p:animEffect>
                                  </p:childTnLst>
                                </p:cTn>
                              </p:par>
                              <p:par>
                                <p:cTn id="16" presetID="10" presetClass="entr" presetSubtype="0" fill="hold" nodeType="with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fade">
                                      <p:cBhvr>
                                        <p:cTn id="18" dur="500"/>
                                        <p:tgtEl>
                                          <p:spTgt spid="717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171"/>
                                        </p:tgtEl>
                                        <p:attrNameLst>
                                          <p:attrName>style.visibility</p:attrName>
                                        </p:attrNameLst>
                                      </p:cBhvr>
                                      <p:to>
                                        <p:strVal val="visible"/>
                                      </p:to>
                                    </p:set>
                                    <p:animEffect transition="in" filter="fade">
                                      <p:cBhvr>
                                        <p:cTn id="23" dur="500"/>
                                        <p:tgtEl>
                                          <p:spTgt spid="7171"/>
                                        </p:tgtEl>
                                      </p:cBhvr>
                                    </p:animEffect>
                                  </p:childTnLst>
                                </p:cTn>
                              </p:par>
                              <p:par>
                                <p:cTn id="24" presetID="10" presetClass="entr" presetSubtype="0" fill="hold" nodeType="withEffect">
                                  <p:stCondLst>
                                    <p:cond delay="0"/>
                                  </p:stCondLst>
                                  <p:childTnLst>
                                    <p:set>
                                      <p:cBhvr>
                                        <p:cTn id="25" dur="1" fill="hold">
                                          <p:stCondLst>
                                            <p:cond delay="0"/>
                                          </p:stCondLst>
                                        </p:cTn>
                                        <p:tgtEl>
                                          <p:spTgt spid="7170"/>
                                        </p:tgtEl>
                                        <p:attrNameLst>
                                          <p:attrName>style.visibility</p:attrName>
                                        </p:attrNameLst>
                                      </p:cBhvr>
                                      <p:to>
                                        <p:strVal val="visible"/>
                                      </p:to>
                                    </p:set>
                                    <p:animEffect transition="in" filter="fade">
                                      <p:cBhvr>
                                        <p:cTn id="26" dur="500"/>
                                        <p:tgtEl>
                                          <p:spTgt spid="717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635889"/>
            <a:ext cx="329254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0500" y="971548"/>
            <a:ext cx="1541463" cy="1983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3700" y="983913"/>
            <a:ext cx="2059859" cy="197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256" y="1253235"/>
            <a:ext cx="2601518" cy="2489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13319" y="1210035"/>
            <a:ext cx="920620" cy="1002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0000" t="20964" r="6274" b="3470"/>
          <a:stretch/>
        </p:blipFill>
        <p:spPr bwMode="auto">
          <a:xfrm>
            <a:off x="1087015" y="1657350"/>
            <a:ext cx="1161999" cy="1160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550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500"/>
                                        <p:tgtEl>
                                          <p:spTgt spid="92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fade">
                                      <p:cBhvr>
                                        <p:cTn id="15" dur="500"/>
                                        <p:tgtEl>
                                          <p:spTgt spid="9221"/>
                                        </p:tgtEl>
                                      </p:cBhvr>
                                    </p:animEffect>
                                  </p:childTnLst>
                                </p:cTn>
                              </p:par>
                              <p:par>
                                <p:cTn id="16" presetID="10" presetClass="entr" presetSubtype="0" fill="hold" nodeType="withEffect">
                                  <p:stCondLst>
                                    <p:cond delay="0"/>
                                  </p:stCondLst>
                                  <p:childTnLst>
                                    <p:set>
                                      <p:cBhvr>
                                        <p:cTn id="17" dur="1" fill="hold">
                                          <p:stCondLst>
                                            <p:cond delay="0"/>
                                          </p:stCondLst>
                                        </p:cTn>
                                        <p:tgtEl>
                                          <p:spTgt spid="9223"/>
                                        </p:tgtEl>
                                        <p:attrNameLst>
                                          <p:attrName>style.visibility</p:attrName>
                                        </p:attrNameLst>
                                      </p:cBhvr>
                                      <p:to>
                                        <p:strVal val="visible"/>
                                      </p:to>
                                    </p:set>
                                    <p:animEffect transition="in" filter="fade">
                                      <p:cBhvr>
                                        <p:cTn id="18" dur="500"/>
                                        <p:tgtEl>
                                          <p:spTgt spid="92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220"/>
                                        </p:tgtEl>
                                        <p:attrNameLst>
                                          <p:attrName>style.visibility</p:attrName>
                                        </p:attrNameLst>
                                      </p:cBhvr>
                                      <p:to>
                                        <p:strVal val="visible"/>
                                      </p:to>
                                    </p:set>
                                    <p:animEffect transition="in" filter="fade">
                                      <p:cBhvr>
                                        <p:cTn id="23" dur="500"/>
                                        <p:tgtEl>
                                          <p:spTgt spid="9220"/>
                                        </p:tgtEl>
                                      </p:cBhvr>
                                    </p:animEffect>
                                  </p:childTnLst>
                                </p:cTn>
                              </p:par>
                              <p:par>
                                <p:cTn id="24" presetID="10" presetClass="entr" presetSubtype="0" fill="hold" nodeType="withEffect">
                                  <p:stCondLst>
                                    <p:cond delay="0"/>
                                  </p:stCondLst>
                                  <p:childTnLst>
                                    <p:set>
                                      <p:cBhvr>
                                        <p:cTn id="25" dur="1" fill="hold">
                                          <p:stCondLst>
                                            <p:cond delay="0"/>
                                          </p:stCondLst>
                                        </p:cTn>
                                        <p:tgtEl>
                                          <p:spTgt spid="9222"/>
                                        </p:tgtEl>
                                        <p:attrNameLst>
                                          <p:attrName>style.visibility</p:attrName>
                                        </p:attrNameLst>
                                      </p:cBhvr>
                                      <p:to>
                                        <p:strVal val="visible"/>
                                      </p:to>
                                    </p:set>
                                    <p:animEffect transition="in" filter="fade">
                                      <p:cBhvr>
                                        <p:cTn id="26"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6032</TotalTime>
  <Words>661</Words>
  <Application>Microsoft Office PowerPoint</Application>
  <PresentationFormat>On-screen Show (16:9)</PresentationFormat>
  <Paragraphs>43</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Courier New</vt:lpstr>
      <vt:lpstr>Orly's Font 2</vt:lpstr>
      <vt:lpstr>Wingdings</vt:lpstr>
      <vt:lpstr>Calibri</vt:lpstr>
      <vt:lpstr>Verdana</vt:lpstr>
      <vt:lpstr>Orly's Font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281</cp:revision>
  <dcterms:created xsi:type="dcterms:W3CDTF">2011-06-12T17:04:43Z</dcterms:created>
  <dcterms:modified xsi:type="dcterms:W3CDTF">2015-06-07T15:00:01Z</dcterms:modified>
</cp:coreProperties>
</file>